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Roboto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a0eeba20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a0eeba20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a0eeba20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a0eeba20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a0eeba20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a0eeba20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a0eeba20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a0eeba20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a0eeba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a0eeba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a0eeba2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a0eeba2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a0eeba2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a0eeba2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a0eeba2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a0eeba2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a0eeba2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a0eeba2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a0eeba20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5a0eeba20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a0eeba2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a0eeba2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a0eeba20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a0eeba20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5a0eeba20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5a0eeba20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a0eeba2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a0eeba2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a0eeba20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a0eeba20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a0eeba20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a0eeba20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a0eeba20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a0eeba20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a0eeba20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a0eeba20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5a0eeba20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5a0eeba20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5a0eeba20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5a0eeba20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5a0eeba20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5a0eeba20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5a0eeba2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5a0eeba2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a0eeba20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5a0eeba20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a0eeba20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a0eeba2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a0eeba20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a0eeba20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a0eeba20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a0eeba20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5a0eeba20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5a0eeba20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a0eeba20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a0eeba20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a0eeba20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5a0eeba20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a0eeba20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a0eeba20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5a0eeba20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5a0eeba20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5a0eeba20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5a0eeba20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5a0eeba2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5a0eeba2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5a0eeba20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5a0eeba20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a0eeba20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5a0eeba20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a0eeba20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5a0eeba20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5a0eeba20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5a0eeba20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5a0eeba20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5a0eeba20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5a0eeba20_1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5a0eeba20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5a0eeba20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5a0eeba20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5a0eeba20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5a0eeba20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5a0eeba20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5a0eeba20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5a0eeba20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5a0eeba20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a0eeba2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a0eeba2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5a0eeba20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5a0eeba20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5a0eeba20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5a0eeba20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5a0eeba20_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5a0eeba20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5a0eeba20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5a0eeba20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5a0eeba20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5a0eeba20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5a0eeba20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5a0eeba20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5a0eeba20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5a0eeba20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5a0eeba20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5a0eeba20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5a0eeba20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5a0eeba20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5a0eeba20_1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5a0eeba20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a0eeba2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a0eeba2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5a0eeba20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5a0eeba20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5a0eeba20_1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5a0eeba20_1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5a0eeba20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5a0eeba20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5a0eeba20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5a0eeba20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5a0eeba20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5a0eeba20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5a0eeba20_1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5a0eeba20_1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5a0eeba20_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5a0eeba20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5a0eeba20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5a0eeba20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5a0eeba20_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5a0eeba20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5a0eeba20_1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5a0eeba20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a0eeba2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a0eeba2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5a0eeba20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5a0eeba20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5a0eeba20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5a0eeba20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5a0eeba20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5a0eeba20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5a0eeba20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5a0eeba20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5a0eeba20_1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5a0eeba20_1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= Yet Another Resource Negotiator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2 is more commonly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HBase query column store abstraction on top of HDFS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= HQL -&gt; use to query HBase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= used forr ETL-Like Processes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Mahout = for machine learning or predictive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Oozie = workflow or coordination of 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Zookeper = coordination of group of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for data exchange in between other systems particulary relational systems like SQL server and Hadoop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Flume = log collector since Hadoop jobs produce a large amount of log information about job process because jobs are running batch so it’ll takes time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Ambari=Provisioning, Managing, and Monitoring Hadoop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5a0eeba20_1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5a0eeba20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a0eeba2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a0eeba2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5a0eeba2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5a0eeba2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Distributed File System (HDFS)	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AltoTech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26075" y="1014925"/>
            <a:ext cx="2808000" cy="18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Hadoop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 - Hadoop vs HBase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63" y="745925"/>
            <a:ext cx="538847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 - Hadoop vs HBase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075" y="790600"/>
            <a:ext cx="6127856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 - Hadoop vs HBase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9689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26916" l="7360" r="12020" t="6175"/>
          <a:stretch/>
        </p:blipFill>
        <p:spPr>
          <a:xfrm>
            <a:off x="831650" y="1089050"/>
            <a:ext cx="7480700" cy="29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2710" l="2799" r="9434" t="8043"/>
          <a:stretch/>
        </p:blipFill>
        <p:spPr>
          <a:xfrm>
            <a:off x="1079600" y="951300"/>
            <a:ext cx="6863900" cy="38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14217" l="6168" r="3382" t="8806"/>
          <a:stretch/>
        </p:blipFill>
        <p:spPr>
          <a:xfrm>
            <a:off x="751438" y="881100"/>
            <a:ext cx="7641127" cy="392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1339800" y="1110900"/>
            <a:ext cx="6464400" cy="29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sz="2400">
                <a:solidFill>
                  <a:srgbClr val="999999"/>
                </a:solidFill>
              </a:rPr>
              <a:t>Hadoop is not a database, but it’s an alternative file system with a processing library </a:t>
            </a:r>
            <a:endParaRPr sz="24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sz="2400">
                <a:solidFill>
                  <a:srgbClr val="999999"/>
                </a:solidFill>
              </a:rPr>
              <a:t>Hadoop will be addition to the Relational Database you have, not as a replacement for it 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 - Hadoop Business Problem 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37449" l="8296" r="31189" t="0"/>
          <a:stretch/>
        </p:blipFill>
        <p:spPr>
          <a:xfrm>
            <a:off x="1398188" y="995525"/>
            <a:ext cx="3779177" cy="234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50472" l="8075" r="32151" t="16372"/>
          <a:stretch/>
        </p:blipFill>
        <p:spPr>
          <a:xfrm>
            <a:off x="1398188" y="3337350"/>
            <a:ext cx="3779177" cy="12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3110788" y="1594500"/>
            <a:ext cx="2532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credit card activities </a:t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4019138" y="2347125"/>
            <a:ext cx="2064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.g. Netflix</a:t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5643388" y="2696725"/>
            <a:ext cx="2064300" cy="870000"/>
          </a:xfrm>
          <a:prstGeom prst="wedgeRoundRectCallout">
            <a:avLst>
              <a:gd fmla="val -167163" name="adj1"/>
              <a:gd fmla="val -19193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5628988" y="1225700"/>
            <a:ext cx="2093100" cy="1046700"/>
          </a:xfrm>
          <a:prstGeom prst="wedgeRoundRectCallout">
            <a:avLst>
              <a:gd fmla="val -112126" name="adj1"/>
              <a:gd fmla="val 43281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5681513" y="1225688"/>
            <a:ext cx="20643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 a lot more to gain new customers as compared to secure the existing ones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5643388" y="2696725"/>
            <a:ext cx="20643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large amount of data to see what we actually shopping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29336" l="10394" r="29971" t="6581"/>
          <a:stretch/>
        </p:blipFill>
        <p:spPr>
          <a:xfrm>
            <a:off x="1710387" y="989325"/>
            <a:ext cx="5723222" cy="39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26075" y="1014925"/>
            <a:ext cx="2808000" cy="18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31403" l="10544" r="6886" t="6462"/>
          <a:stretch/>
        </p:blipFill>
        <p:spPr>
          <a:xfrm>
            <a:off x="263525" y="826125"/>
            <a:ext cx="8437674" cy="39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2172900" y="3676200"/>
            <a:ext cx="2852400" cy="1384800"/>
          </a:xfrm>
          <a:prstGeom prst="wedgeRoundRectCallout">
            <a:avLst>
              <a:gd fmla="val -60515" name="adj1"/>
              <a:gd fmla="val -10370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 - Hadoop vs HBase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2229075" y="3719725"/>
            <a:ext cx="2712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each file by default is replicated three times in Hadoop ecosystem o</a:t>
            </a:r>
            <a:r>
              <a:rPr lang="en"/>
              <a:t>n 3 </a:t>
            </a:r>
            <a:r>
              <a:rPr lang="en"/>
              <a:t>different commodity hardware,</a:t>
            </a:r>
            <a:br>
              <a:rPr lang="en"/>
            </a:br>
            <a:r>
              <a:rPr lang="en"/>
              <a:t>size of files are also quite large 64 or 128 MB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4120000" y="988200"/>
            <a:ext cx="2712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MapReduce directly with Hadoop is quite pain (like C++ for OOP)</a:t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6225800" y="4136925"/>
            <a:ext cx="1767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(wide column store)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226075" y="1014925"/>
            <a:ext cx="2808000" cy="18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Understand Hadoop Core Components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Java Virtual Machine (JVM)	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20879" l="2613" r="2680" t="0"/>
          <a:stretch/>
        </p:blipFill>
        <p:spPr>
          <a:xfrm>
            <a:off x="720988" y="758675"/>
            <a:ext cx="7702027" cy="40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/>
          <p:nvPr/>
        </p:nvSpPr>
        <p:spPr>
          <a:xfrm>
            <a:off x="309500" y="1015025"/>
            <a:ext cx="8615400" cy="38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24495" l="9255" r="1831" t="35900"/>
          <a:stretch/>
        </p:blipFill>
        <p:spPr>
          <a:xfrm>
            <a:off x="777450" y="2787449"/>
            <a:ext cx="6002900" cy="1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63812" l="9255" r="1831" t="25574"/>
          <a:stretch/>
        </p:blipFill>
        <p:spPr>
          <a:xfrm>
            <a:off x="777450" y="2303463"/>
            <a:ext cx="6002900" cy="4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Hadoop File Systems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74113" l="9255" r="1831" t="5767"/>
          <a:stretch/>
        </p:blipFill>
        <p:spPr>
          <a:xfrm>
            <a:off x="777450" y="1014925"/>
            <a:ext cx="6002900" cy="8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4844225" y="1482025"/>
            <a:ext cx="2524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Tripple replicated by default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2576525" y="1814200"/>
            <a:ext cx="1190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2 modes: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428975" y="2259713"/>
            <a:ext cx="965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copies</a:t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4881750" y="2095600"/>
            <a:ext cx="2683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for testing implemented on single node and single machine  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3663000" y="3927725"/>
            <a:ext cx="4377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Good for one who just learn MapReduce</a:t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2798025" y="3134175"/>
            <a:ext cx="235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Cloud based file system</a:t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 rot="-5400000">
            <a:off x="2894975" y="960838"/>
            <a:ext cx="268200" cy="2537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73325" y="2221225"/>
            <a:ext cx="1046400" cy="410700"/>
          </a:xfrm>
          <a:prstGeom prst="wedgeRoundRectCallout">
            <a:avLst>
              <a:gd fmla="val 66483" name="adj1"/>
              <a:gd fmla="val -14262" name="adj2"/>
              <a:gd fmla="val 0" name="adj3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4916950" y="2163775"/>
            <a:ext cx="2412300" cy="714600"/>
          </a:xfrm>
          <a:prstGeom prst="wedgeRoundRectCallout">
            <a:avLst>
              <a:gd fmla="val -64021" name="adj1"/>
              <a:gd fmla="val -11601" name="adj2"/>
              <a:gd fmla="val 0" name="adj3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Hadoop File Systems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28123" l="10652" r="25673" t="5169"/>
          <a:stretch/>
        </p:blipFill>
        <p:spPr>
          <a:xfrm>
            <a:off x="1464300" y="848950"/>
            <a:ext cx="6215404" cy="406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4653650" y="2133650"/>
            <a:ext cx="4377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: </a:t>
            </a:r>
            <a:r>
              <a:rPr lang="en" sz="1800"/>
              <a:t>Cloud based file system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6135825" y="708800"/>
            <a:ext cx="2935500" cy="43713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Hadoop File Systems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18023" l="6481" r="5210" t="3545"/>
          <a:stretch/>
        </p:blipFill>
        <p:spPr>
          <a:xfrm>
            <a:off x="154750" y="1334925"/>
            <a:ext cx="5962354" cy="33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6228050" y="750500"/>
            <a:ext cx="23712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servers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server has various daemons (represented in green)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tracker daemon implemented on a different physical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Daemons control data distribution: Name Node and Data Nodes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production, separate JVMs do not share state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202625" y="750500"/>
            <a:ext cx="206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distributed mode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Hadoop Cluster Components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21857" l="6987" r="4446" t="7794"/>
          <a:stretch/>
        </p:blipFill>
        <p:spPr>
          <a:xfrm>
            <a:off x="434275" y="861400"/>
            <a:ext cx="8154527" cy="404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Cloudera Hadoop 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17918" l="3903" r="4261" t="6984"/>
          <a:stretch/>
        </p:blipFill>
        <p:spPr>
          <a:xfrm>
            <a:off x="440413" y="789650"/>
            <a:ext cx="8263172" cy="42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17914" l="2002" r="3093" t="1133"/>
          <a:stretch/>
        </p:blipFill>
        <p:spPr>
          <a:xfrm>
            <a:off x="564125" y="809400"/>
            <a:ext cx="7483249" cy="398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25" y="741825"/>
            <a:ext cx="8091561" cy="4219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207325" y="316902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https://www.cloudera.com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15434" l="2895" r="3716" t="8647"/>
          <a:stretch/>
        </p:blipFill>
        <p:spPr>
          <a:xfrm>
            <a:off x="638003" y="887475"/>
            <a:ext cx="7937672" cy="40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49350" y="661450"/>
            <a:ext cx="7010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https://www.cloudera.com/products/open-source/apache-hadoop/hue.html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0" y="1306550"/>
            <a:ext cx="8644288" cy="35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75" y="733175"/>
            <a:ext cx="388045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75" y="781300"/>
            <a:ext cx="69683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5" y="765050"/>
            <a:ext cx="8176541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3425"/>
            <a:ext cx="8839199" cy="298561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/>
        </p:nvSpPr>
        <p:spPr>
          <a:xfrm>
            <a:off x="152400" y="809400"/>
            <a:ext cx="8635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Let’s try HiVE Query Language (HQL) </a:t>
            </a:r>
            <a:r>
              <a:rPr b="1" lang="en"/>
              <a:t>- This is an abstraction over MapReduce </a:t>
            </a:r>
            <a:endParaRPr b="1"/>
          </a:p>
        </p:txBody>
      </p:sp>
      <p:sp>
        <p:nvSpPr>
          <p:cNvPr id="304" name="Google Shape;304;p46"/>
          <p:cNvSpPr txBox="1"/>
          <p:nvPr/>
        </p:nvSpPr>
        <p:spPr>
          <a:xfrm>
            <a:off x="3525875" y="3763975"/>
            <a:ext cx="14709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Click Execute!</a:t>
            </a:r>
            <a:endParaRPr b="1"/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4">
            <a:alphaModFix/>
          </a:blip>
          <a:srcRect b="24624" l="0" r="55239" t="36814"/>
          <a:stretch/>
        </p:blipFill>
        <p:spPr>
          <a:xfrm>
            <a:off x="1747276" y="3563800"/>
            <a:ext cx="1709474" cy="104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" y="771450"/>
            <a:ext cx="4411701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475" y="1724675"/>
            <a:ext cx="4719651" cy="2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459985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/>
        </p:nvSpPr>
        <p:spPr>
          <a:xfrm>
            <a:off x="1393450" y="3102525"/>
            <a:ext cx="1352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Click Explain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92359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159" y="771450"/>
            <a:ext cx="2694441" cy="231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59" y="3238027"/>
            <a:ext cx="2496263" cy="175307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/>
        </p:nvSpPr>
        <p:spPr>
          <a:xfrm>
            <a:off x="2965375" y="1536250"/>
            <a:ext cx="2571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This is very different implementation than what we did in relational database</a:t>
            </a:r>
            <a:endParaRPr b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/>
          <p:nvPr/>
        </p:nvSpPr>
        <p:spPr>
          <a:xfrm>
            <a:off x="6250700" y="1404375"/>
            <a:ext cx="1493400" cy="164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04206" cy="421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0"/>
          <p:cNvCxnSpPr/>
          <p:nvPr/>
        </p:nvCxnSpPr>
        <p:spPr>
          <a:xfrm flipH="1">
            <a:off x="4735450" y="1770050"/>
            <a:ext cx="1461300" cy="2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50"/>
          <p:cNvSpPr txBox="1"/>
          <p:nvPr/>
        </p:nvSpPr>
        <p:spPr>
          <a:xfrm>
            <a:off x="6322000" y="1578000"/>
            <a:ext cx="1745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very different implementation than Relational Database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sp>
        <p:nvSpPr>
          <p:cNvPr id="343" name="Google Shape;343;p51"/>
          <p:cNvSpPr txBox="1"/>
          <p:nvPr/>
        </p:nvSpPr>
        <p:spPr>
          <a:xfrm>
            <a:off x="243325" y="719663"/>
            <a:ext cx="8826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Pig (a language developed at Yahoo, at higher level of abstraction against MapReduce)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2775"/>
            <a:ext cx="8496729" cy="353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20393" l="4200" r="6040" t="8497"/>
          <a:stretch/>
        </p:blipFill>
        <p:spPr>
          <a:xfrm>
            <a:off x="788125" y="972200"/>
            <a:ext cx="7463929" cy="37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Apache and Cloudera Hadoop Distribution 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00" y="796500"/>
            <a:ext cx="81411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Try Microsoft Azure HDInsight	 </a:t>
            </a:r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63" y="763100"/>
            <a:ext cx="807886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Try Microsoft Azure HDInsight	 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25" y="763100"/>
            <a:ext cx="4114485" cy="42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910" y="763100"/>
            <a:ext cx="413216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Try Microsoft Azure HDInsight	 </a:t>
            </a:r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1" y="746400"/>
            <a:ext cx="4334211" cy="41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402" y="771450"/>
            <a:ext cx="4373199" cy="17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Try Microsoft Azure HDInsight	 </a:t>
            </a:r>
            <a:endParaRPr/>
          </a:p>
        </p:txBody>
      </p:sp>
      <p:pic>
        <p:nvPicPr>
          <p:cNvPr id="376" name="Google Shape;3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600" y="765075"/>
            <a:ext cx="526080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Try Microsoft Azure HDInsight	 </a:t>
            </a:r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38" y="790600"/>
            <a:ext cx="738911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226075" y="1014925"/>
            <a:ext cx="2808000" cy="18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Understand HiVE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Introducing HiVE and HBase</a:t>
            </a:r>
            <a:r>
              <a:rPr lang="en"/>
              <a:t>	 </a:t>
            </a:r>
            <a:endParaRPr/>
          </a:p>
        </p:txBody>
      </p:sp>
      <p:pic>
        <p:nvPicPr>
          <p:cNvPr id="393" name="Google Shape;393;p59"/>
          <p:cNvPicPr preferRelativeResize="0"/>
          <p:nvPr/>
        </p:nvPicPr>
        <p:blipFill rotWithShape="1">
          <a:blip r:embed="rId3">
            <a:alphaModFix/>
          </a:blip>
          <a:srcRect b="20426" l="1380" r="3436" t="0"/>
          <a:stretch/>
        </p:blipFill>
        <p:spPr>
          <a:xfrm>
            <a:off x="504650" y="758675"/>
            <a:ext cx="8013802" cy="41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Introducing HiVE and HBase	 </a:t>
            </a: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 rotWithShape="1">
          <a:blip r:embed="rId3">
            <a:alphaModFix/>
          </a:blip>
          <a:srcRect b="51866" l="9987" r="33361" t="6520"/>
          <a:stretch/>
        </p:blipFill>
        <p:spPr>
          <a:xfrm>
            <a:off x="151475" y="818175"/>
            <a:ext cx="4166576" cy="19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550" y="2169750"/>
            <a:ext cx="5283150" cy="28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Introducing HiVE and HBase	 </a:t>
            </a:r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 rotWithShape="1">
          <a:blip r:embed="rId3">
            <a:alphaModFix/>
          </a:blip>
          <a:srcRect b="37209" l="1195" r="1642" t="2600"/>
          <a:stretch/>
        </p:blipFill>
        <p:spPr>
          <a:xfrm>
            <a:off x="267225" y="868325"/>
            <a:ext cx="8488654" cy="32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19724" l="6111" r="6460" t="-2670"/>
          <a:stretch/>
        </p:blipFill>
        <p:spPr>
          <a:xfrm>
            <a:off x="918675" y="816125"/>
            <a:ext cx="7185746" cy="414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b="29354" l="8975" r="4135" t="5630"/>
          <a:stretch/>
        </p:blipFill>
        <p:spPr>
          <a:xfrm>
            <a:off x="270475" y="794075"/>
            <a:ext cx="5961774" cy="278822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Understanding HiVE</a:t>
            </a:r>
            <a:endParaRPr/>
          </a:p>
        </p:txBody>
      </p:sp>
      <p:cxnSp>
        <p:nvCxnSpPr>
          <p:cNvPr id="413" name="Google Shape;413;p62"/>
          <p:cNvCxnSpPr/>
          <p:nvPr/>
        </p:nvCxnSpPr>
        <p:spPr>
          <a:xfrm rot="10800000">
            <a:off x="2815125" y="2855525"/>
            <a:ext cx="64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62"/>
          <p:cNvSpPr txBox="1"/>
          <p:nvPr/>
        </p:nvSpPr>
        <p:spPr>
          <a:xfrm>
            <a:off x="3508125" y="2588325"/>
            <a:ext cx="4984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newer libraries that return query faster</a:t>
            </a:r>
            <a:br>
              <a:rPr lang="en"/>
            </a:br>
            <a:r>
              <a:rPr lang="en"/>
              <a:t>- Impala for Cloudera</a:t>
            </a:r>
            <a:endParaRPr/>
          </a:p>
        </p:txBody>
      </p:sp>
      <p:cxnSp>
        <p:nvCxnSpPr>
          <p:cNvPr id="415" name="Google Shape;415;p62"/>
          <p:cNvCxnSpPr/>
          <p:nvPr/>
        </p:nvCxnSpPr>
        <p:spPr>
          <a:xfrm flipH="1">
            <a:off x="1230650" y="2377200"/>
            <a:ext cx="507300" cy="38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2"/>
          <p:cNvSpPr txBox="1"/>
          <p:nvPr/>
        </p:nvSpPr>
        <p:spPr>
          <a:xfrm>
            <a:off x="1737950" y="1987150"/>
            <a:ext cx="3816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or query can take minutes or hours depending on MapReduce Jobs</a:t>
            </a:r>
            <a:endParaRPr/>
          </a:p>
        </p:txBody>
      </p:sp>
      <p:cxnSp>
        <p:nvCxnSpPr>
          <p:cNvPr id="417" name="Google Shape;417;p62"/>
          <p:cNvCxnSpPr/>
          <p:nvPr/>
        </p:nvCxnSpPr>
        <p:spPr>
          <a:xfrm rot="10800000">
            <a:off x="2030250" y="3431625"/>
            <a:ext cx="292200" cy="55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62"/>
          <p:cNvSpPr txBox="1"/>
          <p:nvPr/>
        </p:nvSpPr>
        <p:spPr>
          <a:xfrm>
            <a:off x="2357925" y="3757325"/>
            <a:ext cx="2110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schema on read</a:t>
            </a:r>
            <a:endParaRPr/>
          </a:p>
        </p:txBody>
      </p:sp>
      <p:pic>
        <p:nvPicPr>
          <p:cNvPr id="419" name="Google Shape;419;p62"/>
          <p:cNvPicPr preferRelativeResize="0"/>
          <p:nvPr/>
        </p:nvPicPr>
        <p:blipFill rotWithShape="1">
          <a:blip r:embed="rId4">
            <a:alphaModFix/>
          </a:blip>
          <a:srcRect b="43091" l="8768" r="52890" t="5658"/>
          <a:stretch/>
        </p:blipFill>
        <p:spPr>
          <a:xfrm>
            <a:off x="6499450" y="3064300"/>
            <a:ext cx="2260675" cy="188876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/>
          <p:nvPr/>
        </p:nvSpPr>
        <p:spPr>
          <a:xfrm>
            <a:off x="6493200" y="3063575"/>
            <a:ext cx="2260800" cy="1888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Understanding HiVE</a:t>
            </a:r>
            <a:endParaRPr/>
          </a:p>
        </p:txBody>
      </p:sp>
      <p:pic>
        <p:nvPicPr>
          <p:cNvPr id="426" name="Google Shape;426;p63"/>
          <p:cNvPicPr preferRelativeResize="0"/>
          <p:nvPr/>
        </p:nvPicPr>
        <p:blipFill rotWithShape="1">
          <a:blip r:embed="rId3">
            <a:alphaModFix/>
          </a:blip>
          <a:srcRect b="20136" l="4315" r="3671" t="4867"/>
          <a:stretch/>
        </p:blipFill>
        <p:spPr>
          <a:xfrm>
            <a:off x="351225" y="743025"/>
            <a:ext cx="8441546" cy="4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Understanding HiVE</a:t>
            </a:r>
            <a:endParaRPr/>
          </a:p>
        </p:txBody>
      </p:sp>
      <p:pic>
        <p:nvPicPr>
          <p:cNvPr id="432" name="Google Shape;432;p64"/>
          <p:cNvPicPr preferRelativeResize="0"/>
          <p:nvPr/>
        </p:nvPicPr>
        <p:blipFill rotWithShape="1">
          <a:blip r:embed="rId3">
            <a:alphaModFix/>
          </a:blip>
          <a:srcRect b="21148" l="1477" r="694" t="3697"/>
          <a:stretch/>
        </p:blipFill>
        <p:spPr>
          <a:xfrm>
            <a:off x="330675" y="849175"/>
            <a:ext cx="8482648" cy="390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Understanding HiVE</a:t>
            </a:r>
            <a:endParaRPr/>
          </a:p>
        </p:txBody>
      </p:sp>
      <p:pic>
        <p:nvPicPr>
          <p:cNvPr id="438" name="Google Shape;438;p65"/>
          <p:cNvPicPr preferRelativeResize="0"/>
          <p:nvPr/>
        </p:nvPicPr>
        <p:blipFill rotWithShape="1">
          <a:blip r:embed="rId3">
            <a:alphaModFix/>
          </a:blip>
          <a:srcRect b="31813" l="10494" r="1314" t="6051"/>
          <a:stretch/>
        </p:blipFill>
        <p:spPr>
          <a:xfrm>
            <a:off x="1272625" y="986750"/>
            <a:ext cx="7198825" cy="317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 txBox="1"/>
          <p:nvPr/>
        </p:nvSpPr>
        <p:spPr>
          <a:xfrm>
            <a:off x="6021700" y="2191200"/>
            <a:ext cx="1962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Good for Data Cleaning, ETL, ..</a:t>
            </a:r>
            <a:endParaRPr/>
          </a:p>
        </p:txBody>
      </p:sp>
      <p:sp>
        <p:nvSpPr>
          <p:cNvPr id="440" name="Google Shape;440;p65"/>
          <p:cNvSpPr txBox="1"/>
          <p:nvPr/>
        </p:nvSpPr>
        <p:spPr>
          <a:xfrm>
            <a:off x="6132050" y="2992250"/>
            <a:ext cx="2102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interactive with HDFS go for Impala for Cloudera</a:t>
            </a:r>
            <a:endParaRPr/>
          </a:p>
        </p:txBody>
      </p:sp>
      <p:sp>
        <p:nvSpPr>
          <p:cNvPr id="441" name="Google Shape;441;p65"/>
          <p:cNvSpPr/>
          <p:nvPr/>
        </p:nvSpPr>
        <p:spPr>
          <a:xfrm>
            <a:off x="5931625" y="2144625"/>
            <a:ext cx="1802100" cy="649200"/>
          </a:xfrm>
          <a:prstGeom prst="wedgeRoundRectCallout">
            <a:avLst>
              <a:gd fmla="val -57791" name="adj1"/>
              <a:gd fmla="val 65011" name="adj2"/>
              <a:gd fmla="val 0" name="adj3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5"/>
          <p:cNvSpPr/>
          <p:nvPr/>
        </p:nvSpPr>
        <p:spPr>
          <a:xfrm>
            <a:off x="6123050" y="2987000"/>
            <a:ext cx="2125200" cy="746700"/>
          </a:xfrm>
          <a:prstGeom prst="wedgeRoundRectCallout">
            <a:avLst>
              <a:gd fmla="val -60208" name="adj1"/>
              <a:gd fmla="val -14959" name="adj2"/>
              <a:gd fmla="val 0" name="adj3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/>
          <p:nvPr/>
        </p:nvSpPr>
        <p:spPr>
          <a:xfrm>
            <a:off x="583900" y="3025275"/>
            <a:ext cx="2629200" cy="1723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 Example Word Count using HiVE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43091" l="10254" r="26792" t="7241"/>
          <a:stretch/>
        </p:blipFill>
        <p:spPr>
          <a:xfrm>
            <a:off x="134088" y="910000"/>
            <a:ext cx="3301326" cy="162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6"/>
          <p:cNvPicPr preferRelativeResize="0"/>
          <p:nvPr/>
        </p:nvPicPr>
        <p:blipFill rotWithShape="1">
          <a:blip r:embed="rId4">
            <a:alphaModFix/>
          </a:blip>
          <a:srcRect b="23389" l="8490" r="26645" t="6351"/>
          <a:stretch/>
        </p:blipFill>
        <p:spPr>
          <a:xfrm>
            <a:off x="3435413" y="910000"/>
            <a:ext cx="5574500" cy="377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66"/>
          <p:cNvCxnSpPr/>
          <p:nvPr/>
        </p:nvCxnSpPr>
        <p:spPr>
          <a:xfrm flipH="1">
            <a:off x="3123950" y="3247975"/>
            <a:ext cx="759900" cy="283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66"/>
          <p:cNvSpPr txBox="1"/>
          <p:nvPr/>
        </p:nvSpPr>
        <p:spPr>
          <a:xfrm>
            <a:off x="936400" y="3306425"/>
            <a:ext cx="22293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Somewhat not to easy to do regex with HQL, we’d rather use Pig, then use HiVE to get data from HBase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 HQL Query Optimization</a:t>
            </a:r>
            <a:endParaRPr/>
          </a:p>
        </p:txBody>
      </p:sp>
      <p:pic>
        <p:nvPicPr>
          <p:cNvPr id="458" name="Google Shape;458;p67"/>
          <p:cNvPicPr preferRelativeResize="0"/>
          <p:nvPr/>
        </p:nvPicPr>
        <p:blipFill rotWithShape="1">
          <a:blip r:embed="rId3">
            <a:alphaModFix/>
          </a:blip>
          <a:srcRect b="30033" l="9633" r="20612" t="7238"/>
          <a:stretch/>
        </p:blipFill>
        <p:spPr>
          <a:xfrm>
            <a:off x="98250" y="776425"/>
            <a:ext cx="4228148" cy="2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7"/>
          <p:cNvPicPr preferRelativeResize="0"/>
          <p:nvPr/>
        </p:nvPicPr>
        <p:blipFill rotWithShape="1">
          <a:blip r:embed="rId4">
            <a:alphaModFix/>
          </a:blip>
          <a:srcRect b="11005" l="10870" r="18447" t="6987"/>
          <a:stretch/>
        </p:blipFill>
        <p:spPr>
          <a:xfrm>
            <a:off x="4326400" y="1845225"/>
            <a:ext cx="4228148" cy="3065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67"/>
          <p:cNvCxnSpPr/>
          <p:nvPr/>
        </p:nvCxnSpPr>
        <p:spPr>
          <a:xfrm rot="10800000">
            <a:off x="8710050" y="2413100"/>
            <a:ext cx="0" cy="2498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pic>
        <p:nvPicPr>
          <p:cNvPr id="466" name="Google Shape;4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80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pic>
        <p:nvPicPr>
          <p:cNvPr id="472" name="Google Shape;4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25" y="771450"/>
            <a:ext cx="58871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5" y="839516"/>
            <a:ext cx="8772453" cy="40096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cxnSp>
        <p:nvCxnSpPr>
          <p:cNvPr id="479" name="Google Shape;479;p70"/>
          <p:cNvCxnSpPr/>
          <p:nvPr/>
        </p:nvCxnSpPr>
        <p:spPr>
          <a:xfrm flipH="1" rot="10800000">
            <a:off x="1103350" y="2755250"/>
            <a:ext cx="300600" cy="13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70"/>
          <p:cNvSpPr/>
          <p:nvPr/>
        </p:nvSpPr>
        <p:spPr>
          <a:xfrm>
            <a:off x="37350" y="4008050"/>
            <a:ext cx="1701600" cy="840900"/>
          </a:xfrm>
          <a:prstGeom prst="wedgeEllipseCallout">
            <a:avLst>
              <a:gd fmla="val 10997" name="adj1"/>
              <a:gd fmla="val -49242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0"/>
          <p:cNvSpPr txBox="1"/>
          <p:nvPr/>
        </p:nvSpPr>
        <p:spPr>
          <a:xfrm>
            <a:off x="37350" y="4114800"/>
            <a:ext cx="1753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see in Metastore Browser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pic>
        <p:nvPicPr>
          <p:cNvPr id="487" name="Google Shape;4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17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27530" l="6864" r="7971" t="3054"/>
          <a:stretch/>
        </p:blipFill>
        <p:spPr>
          <a:xfrm>
            <a:off x="826396" y="944450"/>
            <a:ext cx="7504451" cy="38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0" y="746425"/>
            <a:ext cx="6117549" cy="2560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2"/>
          <p:cNvSpPr txBox="1"/>
          <p:nvPr/>
        </p:nvSpPr>
        <p:spPr>
          <a:xfrm>
            <a:off x="1253675" y="2813850"/>
            <a:ext cx="34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You can import new data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495" name="Google Shape;4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925" y="746425"/>
            <a:ext cx="3905425" cy="42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pic>
        <p:nvPicPr>
          <p:cNvPr id="501" name="Google Shape;501;p73"/>
          <p:cNvPicPr preferRelativeResize="0"/>
          <p:nvPr/>
        </p:nvPicPr>
        <p:blipFill rotWithShape="1">
          <a:blip r:embed="rId3">
            <a:alphaModFix/>
          </a:blip>
          <a:srcRect b="20731" l="1095" r="1939" t="23465"/>
          <a:stretch/>
        </p:blipFill>
        <p:spPr>
          <a:xfrm>
            <a:off x="158700" y="1310800"/>
            <a:ext cx="8826602" cy="317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3"/>
          <p:cNvSpPr txBox="1"/>
          <p:nvPr/>
        </p:nvSpPr>
        <p:spPr>
          <a:xfrm>
            <a:off x="260025" y="793125"/>
            <a:ext cx="2655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query Top Salary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4"/>
          <p:cNvPicPr preferRelativeResize="0"/>
          <p:nvPr/>
        </p:nvPicPr>
        <p:blipFill rotWithShape="1">
          <a:blip r:embed="rId3">
            <a:alphaModFix/>
          </a:blip>
          <a:srcRect b="18557" l="992" r="1741" t="23468"/>
          <a:stretch/>
        </p:blipFill>
        <p:spPr>
          <a:xfrm>
            <a:off x="94538" y="1210725"/>
            <a:ext cx="8954921" cy="339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HiVE tools in Cloudera Distribution and Hue Web Console</a:t>
            </a:r>
            <a:endParaRPr/>
          </a:p>
        </p:txBody>
      </p:sp>
      <p:sp>
        <p:nvSpPr>
          <p:cNvPr id="509" name="Google Shape;509;p74"/>
          <p:cNvSpPr txBox="1"/>
          <p:nvPr/>
        </p:nvSpPr>
        <p:spPr>
          <a:xfrm>
            <a:off x="260025" y="793125"/>
            <a:ext cx="26553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query Job Loss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type="title"/>
          </p:nvPr>
        </p:nvSpPr>
        <p:spPr>
          <a:xfrm>
            <a:off x="226075" y="1014925"/>
            <a:ext cx="2808000" cy="8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Understand Pig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  <p:pic>
        <p:nvPicPr>
          <p:cNvPr id="520" name="Google Shape;520;p76"/>
          <p:cNvPicPr preferRelativeResize="0"/>
          <p:nvPr/>
        </p:nvPicPr>
        <p:blipFill rotWithShape="1">
          <a:blip r:embed="rId3">
            <a:alphaModFix/>
          </a:blip>
          <a:srcRect b="21935" l="1754" r="1831" t="2449"/>
          <a:stretch/>
        </p:blipFill>
        <p:spPr>
          <a:xfrm>
            <a:off x="516787" y="874700"/>
            <a:ext cx="8110427" cy="39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  <p:pic>
        <p:nvPicPr>
          <p:cNvPr id="526" name="Google Shape;526;p77"/>
          <p:cNvPicPr preferRelativeResize="0"/>
          <p:nvPr/>
        </p:nvPicPr>
        <p:blipFill rotWithShape="1">
          <a:blip r:embed="rId3">
            <a:alphaModFix/>
          </a:blip>
          <a:srcRect b="19210" l="998" r="1077" t="1240"/>
          <a:stretch/>
        </p:blipFill>
        <p:spPr>
          <a:xfrm>
            <a:off x="461975" y="817275"/>
            <a:ext cx="8220047" cy="417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  <p:pic>
        <p:nvPicPr>
          <p:cNvPr id="532" name="Google Shape;532;p78"/>
          <p:cNvPicPr preferRelativeResize="0"/>
          <p:nvPr/>
        </p:nvPicPr>
        <p:blipFill rotWithShape="1">
          <a:blip r:embed="rId3">
            <a:alphaModFix/>
          </a:blip>
          <a:srcRect b="18003" l="998" r="1077" t="1694"/>
          <a:stretch/>
        </p:blipFill>
        <p:spPr>
          <a:xfrm>
            <a:off x="401850" y="842800"/>
            <a:ext cx="8219400" cy="421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9"/>
          <p:cNvPicPr preferRelativeResize="0"/>
          <p:nvPr/>
        </p:nvPicPr>
        <p:blipFill rotWithShape="1">
          <a:blip r:embed="rId3">
            <a:alphaModFix/>
          </a:blip>
          <a:srcRect b="19207" l="1099" r="1634" t="1389"/>
          <a:stretch/>
        </p:blipFill>
        <p:spPr>
          <a:xfrm>
            <a:off x="406938" y="830050"/>
            <a:ext cx="8330129" cy="42500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0"/>
          <p:cNvPicPr preferRelativeResize="0"/>
          <p:nvPr/>
        </p:nvPicPr>
        <p:blipFill rotWithShape="1">
          <a:blip r:embed="rId3">
            <a:alphaModFix/>
          </a:blip>
          <a:srcRect b="18460" l="909" r="1261" t="0"/>
          <a:stretch/>
        </p:blipFill>
        <p:spPr>
          <a:xfrm>
            <a:off x="425125" y="707650"/>
            <a:ext cx="8172847" cy="42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81"/>
          <p:cNvPicPr preferRelativeResize="0"/>
          <p:nvPr/>
        </p:nvPicPr>
        <p:blipFill rotWithShape="1">
          <a:blip r:embed="rId3">
            <a:alphaModFix/>
          </a:blip>
          <a:srcRect b="17396" l="723" r="1544" t="0"/>
          <a:stretch/>
        </p:blipFill>
        <p:spPr>
          <a:xfrm>
            <a:off x="500775" y="720400"/>
            <a:ext cx="8021546" cy="42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Understand Pig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23280" l="5971" r="48544" t="4756"/>
          <a:stretch/>
        </p:blipFill>
        <p:spPr>
          <a:xfrm>
            <a:off x="137725" y="861400"/>
            <a:ext cx="3070746" cy="303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481425" y="699350"/>
            <a:ext cx="44697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Relational Database struggles with the high level of partitioning</a:t>
            </a:r>
            <a:endParaRPr sz="3000"/>
          </a:p>
        </p:txBody>
      </p:sp>
      <p:sp>
        <p:nvSpPr>
          <p:cNvPr id="105" name="Google Shape;105;p19"/>
          <p:cNvSpPr txBox="1"/>
          <p:nvPr/>
        </p:nvSpPr>
        <p:spPr>
          <a:xfrm>
            <a:off x="3667925" y="2651525"/>
            <a:ext cx="4469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As company data is growing larger and larger, partitioning and complexities are casing companies to looking at other solutions rather than Relational Database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2"/>
          <p:cNvPicPr preferRelativeResize="0"/>
          <p:nvPr/>
        </p:nvPicPr>
        <p:blipFill rotWithShape="1">
          <a:blip r:embed="rId3">
            <a:alphaModFix/>
          </a:blip>
          <a:srcRect b="18606" l="1571" r="790" t="0"/>
          <a:stretch/>
        </p:blipFill>
        <p:spPr>
          <a:xfrm>
            <a:off x="443838" y="790600"/>
            <a:ext cx="8135425" cy="423847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Use cases for Pig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Use cases for Pig</a:t>
            </a:r>
            <a:endParaRPr/>
          </a:p>
        </p:txBody>
      </p:sp>
      <p:pic>
        <p:nvPicPr>
          <p:cNvPr id="562" name="Google Shape;562;p83"/>
          <p:cNvPicPr preferRelativeResize="0"/>
          <p:nvPr/>
        </p:nvPicPr>
        <p:blipFill rotWithShape="1">
          <a:blip r:embed="rId3">
            <a:alphaModFix/>
          </a:blip>
          <a:srcRect b="18307" l="1382" r="1255" t="0"/>
          <a:stretch/>
        </p:blipFill>
        <p:spPr>
          <a:xfrm>
            <a:off x="500675" y="790600"/>
            <a:ext cx="8142649" cy="427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 Exploring Pig on Cloudera</a:t>
            </a:r>
            <a:endParaRPr/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3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 Exploring Pig on Cloudera</a:t>
            </a:r>
            <a:endParaRPr/>
          </a:p>
        </p:txBody>
      </p:sp>
      <p:pic>
        <p:nvPicPr>
          <p:cNvPr id="574" name="Google Shape;574;p85"/>
          <p:cNvPicPr preferRelativeResize="0"/>
          <p:nvPr/>
        </p:nvPicPr>
        <p:blipFill rotWithShape="1">
          <a:blip r:embed="rId3">
            <a:alphaModFix/>
          </a:blip>
          <a:srcRect b="21047" l="837" r="1820" t="23375"/>
          <a:stretch/>
        </p:blipFill>
        <p:spPr>
          <a:xfrm>
            <a:off x="136425" y="1419375"/>
            <a:ext cx="8826602" cy="30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5"/>
          <p:cNvSpPr txBox="1"/>
          <p:nvPr/>
        </p:nvSpPr>
        <p:spPr>
          <a:xfrm>
            <a:off x="193225" y="776425"/>
            <a:ext cx="173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UpperText</a:t>
            </a:r>
            <a:endParaRPr/>
          </a:p>
        </p:txBody>
      </p:sp>
      <p:sp>
        <p:nvSpPr>
          <p:cNvPr id="576" name="Google Shape;576;p85"/>
          <p:cNvSpPr txBox="1"/>
          <p:nvPr/>
        </p:nvSpPr>
        <p:spPr>
          <a:xfrm>
            <a:off x="7632925" y="2089475"/>
            <a:ext cx="65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6"/>
          <p:cNvPicPr preferRelativeResize="0"/>
          <p:nvPr/>
        </p:nvPicPr>
        <p:blipFill rotWithShape="1">
          <a:blip r:embed="rId3">
            <a:alphaModFix/>
          </a:blip>
          <a:srcRect b="26862" l="973" r="1693" t="23272"/>
          <a:stretch/>
        </p:blipFill>
        <p:spPr>
          <a:xfrm>
            <a:off x="70625" y="1255693"/>
            <a:ext cx="8881849" cy="284398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6"/>
          <p:cNvSpPr/>
          <p:nvPr/>
        </p:nvSpPr>
        <p:spPr>
          <a:xfrm>
            <a:off x="1490075" y="4122900"/>
            <a:ext cx="1971900" cy="602700"/>
          </a:xfrm>
          <a:prstGeom prst="wedgeEllipseCallout">
            <a:avLst>
              <a:gd fmla="val -67151" name="adj1"/>
              <a:gd fmla="val -86000" name="adj2"/>
            </a:avLst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 Exploring Pig on Cloudera</a:t>
            </a:r>
            <a:endParaRPr/>
          </a:p>
        </p:txBody>
      </p:sp>
      <p:sp>
        <p:nvSpPr>
          <p:cNvPr id="584" name="Google Shape;584;p86"/>
          <p:cNvSpPr txBox="1"/>
          <p:nvPr/>
        </p:nvSpPr>
        <p:spPr>
          <a:xfrm>
            <a:off x="1573750" y="4206875"/>
            <a:ext cx="22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see this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type="title"/>
          </p:nvPr>
        </p:nvSpPr>
        <p:spPr>
          <a:xfrm>
            <a:off x="226075" y="1014925"/>
            <a:ext cx="2808000" cy="14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</a:t>
            </a:r>
            <a:r>
              <a:rPr lang="en"/>
              <a:t>. Hadoop Workflow and Connectors</a:t>
            </a:r>
            <a:endParaRPr/>
          </a:p>
        </p:txBody>
      </p:sp>
      <p:pic>
        <p:nvPicPr>
          <p:cNvPr id="590" name="Google Shape;5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000" y="623575"/>
            <a:ext cx="5658374" cy="38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48140" l="9761" r="21005" t="0"/>
          <a:stretch/>
        </p:blipFill>
        <p:spPr>
          <a:xfrm>
            <a:off x="298550" y="942025"/>
            <a:ext cx="8083572" cy="37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601700" y="3652200"/>
            <a:ext cx="3083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E.g. Fitbit data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18002" l="10652" r="11020" t="19312"/>
          <a:stretch/>
        </p:blipFill>
        <p:spPr>
          <a:xfrm>
            <a:off x="1801025" y="1586425"/>
            <a:ext cx="5288497" cy="26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6959050" y="1015100"/>
            <a:ext cx="2137800" cy="1218900"/>
          </a:xfrm>
          <a:prstGeom prst="wedgeRoundRectCallout">
            <a:avLst>
              <a:gd fmla="val -44030" name="adj1"/>
              <a:gd fmla="val 75654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828325" y="718550"/>
            <a:ext cx="2183700" cy="1084800"/>
          </a:xfrm>
          <a:prstGeom prst="wedgeRoundRectCallout">
            <a:avLst>
              <a:gd fmla="val 24811" name="adj1"/>
              <a:gd fmla="val 82637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213775" y="1902150"/>
            <a:ext cx="1587300" cy="819000"/>
          </a:xfrm>
          <a:prstGeom prst="wedgeRoundRectCallout">
            <a:avLst>
              <a:gd fmla="val 57746" name="adj1"/>
              <a:gd fmla="val 60644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Move Away from Relational Database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56550" y="1902850"/>
            <a:ext cx="1680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Think about optimization we want to do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1828325" y="762650"/>
            <a:ext cx="21837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Looks at volume of dat we collecting (e.g. e-learning recording all activities of students)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7069350" y="1072275"/>
            <a:ext cx="21837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Provide abstraction layer on top of Hadoop, so you can get usable information out of big circle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814725" y="4181300"/>
            <a:ext cx="5254500" cy="6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(good for batch data processing)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